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5.jpg" ContentType="image/jpe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3.jpg" ContentType="image/jpeg"/>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92" r:id="rId5"/>
    <p:sldId id="275" r:id="rId6"/>
    <p:sldId id="276" r:id="rId7"/>
    <p:sldId id="277" r:id="rId8"/>
    <p:sldId id="278" r:id="rId9"/>
    <p:sldId id="294" r:id="rId10"/>
    <p:sldId id="279" r:id="rId11"/>
    <p:sldId id="281" r:id="rId12"/>
    <p:sldId id="285" r:id="rId13"/>
    <p:sldId id="296" r:id="rId14"/>
    <p:sldId id="293" r:id="rId15"/>
    <p:sldId id="28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4400"/>
    <a:srgbClr val="446992"/>
    <a:srgbClr val="AEC2D8"/>
    <a:srgbClr val="98432A"/>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p:scale>
          <a:sx n="66" d="100"/>
          <a:sy n="66" d="100"/>
        </p:scale>
        <p:origin x="668" y="18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Percentage</c:v>
                </c:pt>
              </c:strCache>
            </c:strRef>
          </c:tx>
          <c:spPr>
            <a:solidFill>
              <a:schemeClr val="accent2"/>
            </a:solidFill>
            <a:ln>
              <a:noFill/>
            </a:ln>
            <a:effectLst/>
          </c:spPr>
          <c:invertIfNegative val="0"/>
          <c:cat>
            <c:strRef>
              <c:f>Sheet1!$A$2:$A$8</c:f>
              <c:strCache>
                <c:ptCount val="7"/>
                <c:pt idx="0">
                  <c:v>Virus Attack</c:v>
                </c:pt>
                <c:pt idx="1">
                  <c:v>Mail Spamming</c:v>
                </c:pt>
                <c:pt idx="2">
                  <c:v>DOS</c:v>
                </c:pt>
                <c:pt idx="3">
                  <c:v>Hack Threat</c:v>
                </c:pt>
                <c:pt idx="4">
                  <c:v>Unauthorized Access</c:v>
                </c:pt>
                <c:pt idx="5">
                  <c:v>Website Vandalism</c:v>
                </c:pt>
                <c:pt idx="6">
                  <c:v>Active Wire Tap</c:v>
                </c:pt>
              </c:strCache>
            </c:strRef>
          </c:cat>
          <c:val>
            <c:numRef>
              <c:f>Sheet1!$B$2:$B$8</c:f>
              <c:numCache>
                <c:formatCode>0%</c:formatCode>
                <c:ptCount val="7"/>
                <c:pt idx="0">
                  <c:v>0.87</c:v>
                </c:pt>
                <c:pt idx="1">
                  <c:v>0.83</c:v>
                </c:pt>
                <c:pt idx="2">
                  <c:v>0.37</c:v>
                </c:pt>
                <c:pt idx="3">
                  <c:v>0.27</c:v>
                </c:pt>
                <c:pt idx="4">
                  <c:v>0.16</c:v>
                </c:pt>
                <c:pt idx="5">
                  <c:v>0.11</c:v>
                </c:pt>
                <c:pt idx="6">
                  <c:v>0.02</c:v>
                </c:pt>
              </c:numCache>
            </c:numRef>
          </c:val>
          <c:extLst>
            <c:ext xmlns:c16="http://schemas.microsoft.com/office/drawing/2014/chart" uri="{C3380CC4-5D6E-409C-BE32-E72D297353CC}">
              <c16:uniqueId val="{00000000-8074-43DF-85DD-F0A10967E889}"/>
            </c:ext>
          </c:extLst>
        </c:ser>
        <c:dLbls>
          <c:showLegendKey val="0"/>
          <c:showVal val="0"/>
          <c:showCatName val="0"/>
          <c:showSerName val="0"/>
          <c:showPercent val="0"/>
          <c:showBubbleSize val="0"/>
        </c:dLbls>
        <c:gapWidth val="182"/>
        <c:axId val="1238477584"/>
        <c:axId val="1238481520"/>
      </c:barChart>
      <c:catAx>
        <c:axId val="12384775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38481520"/>
        <c:crosses val="autoZero"/>
        <c:auto val="1"/>
        <c:lblAlgn val="ctr"/>
        <c:lblOffset val="100"/>
        <c:noMultiLvlLbl val="0"/>
      </c:catAx>
      <c:valAx>
        <c:axId val="1238481520"/>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3847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12/7/2022</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2022/12/7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2880906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1077465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6.xml"/><Relationship Id="rId5" Type="http://schemas.openxmlformats.org/officeDocument/2006/relationships/image" Target="../media/image17.jpe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dirty="0"/>
              <a:t>Antivirus</a:t>
            </a:r>
            <a:br>
              <a:rPr lang="en-US" dirty="0"/>
            </a:br>
            <a:r>
              <a:rPr lang="en-US" dirty="0"/>
              <a:t>Software</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6" y="4172084"/>
            <a:ext cx="1664348" cy="760288"/>
          </a:xfrm>
        </p:spPr>
        <p:txBody>
          <a:bodyPr/>
          <a:lstStyle/>
          <a:p>
            <a:r>
              <a:rPr lang="en-US" dirty="0"/>
              <a:t>Presented By</a:t>
            </a:r>
          </a:p>
          <a:p>
            <a:r>
              <a:rPr lang="en-US" dirty="0"/>
              <a:t>Vinita Rawat</a:t>
            </a:r>
          </a:p>
        </p:txBody>
      </p:sp>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6284315" y="4033962"/>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4" name="Picture Placeholder 13">
            <a:extLst>
              <a:ext uri="{FF2B5EF4-FFF2-40B4-BE49-F238E27FC236}">
                <a16:creationId xmlns:a16="http://schemas.microsoft.com/office/drawing/2014/main" id="{DECEF49A-0B87-17C4-4CA9-54F6B0672F31}"/>
              </a:ext>
            </a:extLst>
          </p:cNvPr>
          <p:cNvPicPr>
            <a:picLocks noGrp="1" noChangeAspect="1"/>
          </p:cNvPicPr>
          <p:nvPr>
            <p:ph type="pic" sz="quarter" idx="47"/>
          </p:nvPr>
        </p:nvPicPr>
        <p:blipFill>
          <a:blip r:embed="rId4" cstate="print">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a:ext>
            </a:extLst>
          </a:blip>
          <a:srcRect/>
          <a:stretch>
            <a:fillRect/>
          </a:stretch>
        </p:blipFill>
        <p:spPr>
          <a:xfrm>
            <a:off x="7375146" y="1491916"/>
            <a:ext cx="3772914" cy="4338866"/>
          </a:xfrm>
        </p:spPr>
      </p:pic>
    </p:spTree>
    <p:extLst>
      <p:ext uri="{BB962C8B-B14F-4D97-AF65-F5344CB8AC3E}">
        <p14:creationId xmlns:p14="http://schemas.microsoft.com/office/powerpoint/2010/main" val="3898447929"/>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511791" y="381842"/>
            <a:ext cx="6599429" cy="1264077"/>
          </a:xfrm>
        </p:spPr>
        <p:txBody>
          <a:bodyPr/>
          <a:lstStyle/>
          <a:p>
            <a:r>
              <a:rPr lang="en-US" dirty="0"/>
              <a:t>Advantages Of </a:t>
            </a:r>
            <a:br>
              <a:rPr lang="en-US" dirty="0"/>
            </a:br>
            <a:r>
              <a:rPr lang="en-US" dirty="0"/>
              <a:t>Antivirus Software :</a:t>
            </a:r>
          </a:p>
        </p:txBody>
      </p:sp>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511791" y="1858458"/>
            <a:ext cx="6643464" cy="4741584"/>
          </a:xfrm>
        </p:spPr>
        <p:txBody>
          <a:bodyPr/>
          <a:lstStyle/>
          <a:p>
            <a:pPr marL="457200" indent="-457200">
              <a:lnSpc>
                <a:spcPct val="150000"/>
              </a:lnSpc>
              <a:buAutoNum type="arabicPeriod"/>
            </a:pPr>
            <a:r>
              <a:rPr lang="en-US" sz="2000" dirty="0"/>
              <a:t>Protection from Malware.</a:t>
            </a:r>
          </a:p>
          <a:p>
            <a:pPr marL="457200" indent="-457200">
              <a:lnSpc>
                <a:spcPct val="150000"/>
              </a:lnSpc>
              <a:buAutoNum type="arabicPeriod"/>
            </a:pPr>
            <a:r>
              <a:rPr lang="en-US" sz="2000" dirty="0"/>
              <a:t>Protection from Viruses.</a:t>
            </a:r>
          </a:p>
          <a:p>
            <a:pPr marL="457200" indent="-457200">
              <a:lnSpc>
                <a:spcPct val="150000"/>
              </a:lnSpc>
              <a:buAutoNum type="arabicPeriod"/>
            </a:pPr>
            <a:r>
              <a:rPr lang="en-US" sz="2000" dirty="0"/>
              <a:t>Protection from Spyware and Identity Theft.</a:t>
            </a:r>
          </a:p>
          <a:p>
            <a:pPr marL="457200" indent="-457200">
              <a:lnSpc>
                <a:spcPct val="150000"/>
              </a:lnSpc>
              <a:buAutoNum type="arabicPeriod"/>
            </a:pPr>
            <a:r>
              <a:rPr lang="en-US" sz="2000" dirty="0"/>
              <a:t>Protection from Spam.</a:t>
            </a:r>
          </a:p>
          <a:p>
            <a:pPr marL="457200" indent="-457200">
              <a:lnSpc>
                <a:spcPct val="150000"/>
              </a:lnSpc>
              <a:buAutoNum type="arabicPeriod"/>
            </a:pPr>
            <a:r>
              <a:rPr lang="en-US" sz="2000" dirty="0"/>
              <a:t>Protection of computer files.</a:t>
            </a:r>
          </a:p>
          <a:p>
            <a:pPr marL="457200" indent="-457200">
              <a:lnSpc>
                <a:spcPct val="150000"/>
              </a:lnSpc>
              <a:buAutoNum type="arabicPeriod"/>
            </a:pPr>
            <a:r>
              <a:rPr lang="en-US" sz="2000" dirty="0"/>
              <a:t>Customizable Firewalls.</a:t>
            </a:r>
          </a:p>
          <a:p>
            <a:pPr marL="457200" indent="-457200">
              <a:lnSpc>
                <a:spcPct val="150000"/>
              </a:lnSpc>
              <a:buAutoNum type="arabicPeriod"/>
            </a:pPr>
            <a:r>
              <a:rPr lang="en-US" sz="2000" dirty="0"/>
              <a:t>Real Time Protection.</a:t>
            </a:r>
          </a:p>
          <a:p>
            <a:pPr marL="457200" indent="-457200">
              <a:lnSpc>
                <a:spcPct val="150000"/>
              </a:lnSpc>
              <a:buAutoNum type="arabicPeriod"/>
            </a:pPr>
            <a:r>
              <a:rPr lang="en-US" sz="2000" dirty="0"/>
              <a:t>Protects from Harmful Web Activity.</a:t>
            </a:r>
          </a:p>
        </p:txBody>
      </p:sp>
    </p:spTree>
    <p:extLst>
      <p:ext uri="{BB962C8B-B14F-4D97-AF65-F5344CB8AC3E}">
        <p14:creationId xmlns:p14="http://schemas.microsoft.com/office/powerpoint/2010/main" val="3335713437"/>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34172" y="460597"/>
            <a:ext cx="5117162" cy="1325563"/>
          </a:xfrm>
        </p:spPr>
        <p:txBody>
          <a:bodyPr/>
          <a:lstStyle/>
          <a:p>
            <a:r>
              <a:rPr lang="en-US" dirty="0"/>
              <a:t>Disadvantages Of </a:t>
            </a:r>
            <a:br>
              <a:rPr lang="en-US" dirty="0"/>
            </a:br>
            <a:r>
              <a:rPr lang="en-US" dirty="0"/>
              <a:t>Antivirus Software :</a:t>
            </a:r>
          </a:p>
        </p:txBody>
      </p:sp>
      <p:sp>
        <p:nvSpPr>
          <p:cNvPr id="15" name="Text Placeholder 14">
            <a:extLst>
              <a:ext uri="{FF2B5EF4-FFF2-40B4-BE49-F238E27FC236}">
                <a16:creationId xmlns:a16="http://schemas.microsoft.com/office/drawing/2014/main" id="{7787F296-8696-7050-5155-73F68C4EF75A}"/>
              </a:ext>
            </a:extLst>
          </p:cNvPr>
          <p:cNvSpPr>
            <a:spLocks noGrp="1"/>
          </p:cNvSpPr>
          <p:nvPr>
            <p:ph type="body" sz="quarter" idx="28"/>
          </p:nvPr>
        </p:nvSpPr>
        <p:spPr>
          <a:xfrm>
            <a:off x="509574" y="2030931"/>
            <a:ext cx="4822822" cy="3474720"/>
          </a:xfrm>
        </p:spPr>
        <p:txBody>
          <a:bodyPr/>
          <a:lstStyle/>
          <a:p>
            <a:pPr marL="457200" indent="-457200">
              <a:buAutoNum type="arabicPeriod"/>
            </a:pPr>
            <a:r>
              <a:rPr lang="en-IN" sz="2000" dirty="0"/>
              <a:t>System Slowdown</a:t>
            </a:r>
          </a:p>
          <a:p>
            <a:pPr marL="457200" indent="-457200">
              <a:buAutoNum type="arabicPeriod"/>
            </a:pPr>
            <a:r>
              <a:rPr lang="en-IN" sz="2000" dirty="0"/>
              <a:t>No Complete Protection</a:t>
            </a:r>
          </a:p>
          <a:p>
            <a:pPr marL="457200" indent="-457200">
              <a:buAutoNum type="arabicPeriod"/>
            </a:pPr>
            <a:r>
              <a:rPr lang="en-IN" sz="2000" dirty="0"/>
              <a:t>Security Holes</a:t>
            </a:r>
          </a:p>
          <a:p>
            <a:pPr marL="457200" indent="-457200">
              <a:buAutoNum type="arabicPeriod"/>
            </a:pPr>
            <a:r>
              <a:rPr lang="en-IN" sz="2000" dirty="0"/>
              <a:t>Limited Detection Techniques</a:t>
            </a:r>
          </a:p>
          <a:p>
            <a:pPr marL="457200" indent="-457200">
              <a:buAutoNum type="arabicPeriod"/>
            </a:pPr>
            <a:r>
              <a:rPr lang="en-IN" sz="2000" dirty="0"/>
              <a:t>Frequent Advertisements</a:t>
            </a:r>
          </a:p>
          <a:p>
            <a:pPr marL="457200" indent="-457200">
              <a:buAutoNum type="arabicPeriod"/>
            </a:pPr>
            <a:r>
              <a:rPr lang="en-IN" sz="2000" dirty="0"/>
              <a:t>No Customer Support</a:t>
            </a:r>
          </a:p>
        </p:txBody>
      </p:sp>
      <p:pic>
        <p:nvPicPr>
          <p:cNvPr id="18" name="Picture Placeholder 17">
            <a:extLst>
              <a:ext uri="{FF2B5EF4-FFF2-40B4-BE49-F238E27FC236}">
                <a16:creationId xmlns:a16="http://schemas.microsoft.com/office/drawing/2014/main" id="{62825320-B139-4872-B3B6-DA49E5A06F69}"/>
              </a:ext>
            </a:extLst>
          </p:cNvPr>
          <p:cNvPicPr>
            <a:picLocks noGrp="1" noChangeAspect="1"/>
          </p:cNvPicPr>
          <p:nvPr>
            <p:ph type="pic" sz="quarter" idx="51"/>
          </p:nvPr>
        </p:nvPicPr>
        <p:blipFill>
          <a:blip r:embed="rId2"/>
          <a:srcRect l="14748" r="14748"/>
          <a:stretch>
            <a:fillRect/>
          </a:stretch>
        </p:blipFill>
        <p:spPr>
          <a:xfrm>
            <a:off x="6640667" y="685127"/>
            <a:ext cx="5156697" cy="5500838"/>
          </a:xfrm>
        </p:spPr>
      </p:pic>
    </p:spTree>
    <p:extLst>
      <p:ext uri="{BB962C8B-B14F-4D97-AF65-F5344CB8AC3E}">
        <p14:creationId xmlns:p14="http://schemas.microsoft.com/office/powerpoint/2010/main" val="4182148033"/>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dirty="0"/>
              <a:t>Contents</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Virus and It’s Types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What are Anti –Virus Software</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Types and Working of Antivirus Software</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Advantages and Disadvantages</a:t>
            </a:r>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p:txBody>
          <a:bodyPr/>
          <a:lstStyle/>
          <a:p>
            <a:r>
              <a:rPr lang="en-US" noProof="0" dirty="0"/>
              <a:t>Summary of Contents</a:t>
            </a: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6"/>
            <a:ext cx="4260180" cy="2570618"/>
          </a:xfrm>
        </p:spPr>
        <p:txBody>
          <a:bodyPr/>
          <a:lstStyle/>
          <a:p>
            <a:r>
              <a:rPr lang="en-US" dirty="0"/>
              <a:t>An Antivirus Software is defined as a software used to prevent, detect and remove all sorts of malware such as Computer Viruses, Hijackers, Trojan Horses, etc.</a:t>
            </a:r>
          </a:p>
          <a:p>
            <a:r>
              <a:rPr lang="en-US" dirty="0"/>
              <a:t>Viruses can cause a lot of damage to a computer, including deleting files, corrupting data, or even crashing the computer. Antivirus Software helps to protect the computer from these threats. It scans the system for viruses and then delete or quarantine the infected files.</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u="none" strike="noStrike" kern="1200" cap="none" spc="0" normalizeH="0" baseline="0" noProof="0" dirty="0">
              <a:ln>
                <a:noFill/>
              </a:ln>
              <a:solidFill>
                <a:schemeClr val="bg1"/>
              </a:solidFill>
              <a:effectLst/>
              <a:uLnTx/>
              <a:uFillTx/>
            </a:endParaRPr>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p:txBody>
          <a:bodyPr/>
          <a:lstStyle/>
          <a:p>
            <a:r>
              <a:rPr lang="en-US" noProof="0" dirty="0"/>
              <a:t>Introduction to Antivirus Software</a:t>
            </a:r>
          </a:p>
        </p:txBody>
      </p:sp>
      <p:pic>
        <p:nvPicPr>
          <p:cNvPr id="7" name="Picture Placeholder 6">
            <a:extLst>
              <a:ext uri="{FF2B5EF4-FFF2-40B4-BE49-F238E27FC236}">
                <a16:creationId xmlns:a16="http://schemas.microsoft.com/office/drawing/2014/main" id="{E9F3994E-5B98-243F-E273-BC6B9FC9D9AF}"/>
              </a:ext>
            </a:extLst>
          </p:cNvPr>
          <p:cNvPicPr>
            <a:picLocks noGrp="1" noChangeAspect="1"/>
          </p:cNvPicPr>
          <p:nvPr>
            <p:ph type="pic" sz="quarter" idx="51"/>
          </p:nvPr>
        </p:nvPicPr>
        <p:blipFill>
          <a:blip r:embed="rId2"/>
          <a:srcRect l="23561" r="23561"/>
          <a:stretch>
            <a:fillRect/>
          </a:stretch>
        </p:blipFill>
        <p:spPr>
          <a:xfrm>
            <a:off x="5942523" y="398411"/>
            <a:ext cx="5710238" cy="6074270"/>
          </a:xfrm>
        </p:spPr>
      </p:pic>
    </p:spTree>
    <p:extLst>
      <p:ext uri="{BB962C8B-B14F-4D97-AF65-F5344CB8AC3E}">
        <p14:creationId xmlns:p14="http://schemas.microsoft.com/office/powerpoint/2010/main" val="77554804"/>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7"/>
          </p:nvPr>
        </p:nvSpPr>
        <p:spPr>
          <a:xfrm>
            <a:off x="4618082" y="2002143"/>
            <a:ext cx="2653545" cy="587964"/>
          </a:xfrm>
        </p:spPr>
        <p:txBody>
          <a:bodyPr/>
          <a:lstStyle/>
          <a:p>
            <a:r>
              <a:rPr lang="en-US" dirty="0"/>
              <a:t>And It’s Types</a:t>
            </a:r>
          </a:p>
          <a:p>
            <a:endParaRPr lang="en-US" dirty="0"/>
          </a:p>
        </p:txBody>
      </p:sp>
      <p:sp>
        <p:nvSpPr>
          <p:cNvPr id="2" name="Text Placeholder 1">
            <a:extLst>
              <a:ext uri="{FF2B5EF4-FFF2-40B4-BE49-F238E27FC236}">
                <a16:creationId xmlns:a16="http://schemas.microsoft.com/office/drawing/2014/main" id="{52A99727-015B-E96A-4EDC-CCDEEB888278}"/>
              </a:ext>
            </a:extLst>
          </p:cNvPr>
          <p:cNvSpPr>
            <a:spLocks noGrp="1"/>
          </p:cNvSpPr>
          <p:nvPr>
            <p:ph type="body" sz="quarter" idx="28"/>
          </p:nvPr>
        </p:nvSpPr>
        <p:spPr>
          <a:xfrm>
            <a:off x="4550705" y="2473694"/>
            <a:ext cx="2653545" cy="3499926"/>
          </a:xfrm>
        </p:spPr>
        <p:txBody>
          <a:bodyPr/>
          <a:lstStyle/>
          <a:p>
            <a:r>
              <a:rPr lang="en-IN" sz="1600" dirty="0"/>
              <a:t>A computer virus is a malicious program, which when executed, replicates itself and inserts its own code. When the replication is done, the code infects the other files and program present on the system.</a:t>
            </a:r>
          </a:p>
          <a:p>
            <a:endParaRPr lang="en-IN" sz="1600" dirty="0"/>
          </a:p>
          <a:p>
            <a:r>
              <a:rPr lang="en-IN" sz="1600" dirty="0"/>
              <a:t>This ultimately results in data leak and crashing of the system.</a:t>
            </a:r>
          </a:p>
        </p:txBody>
      </p:sp>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4550705" y="545472"/>
            <a:ext cx="6599429" cy="1325563"/>
          </a:xfrm>
        </p:spPr>
        <p:txBody>
          <a:bodyPr/>
          <a:lstStyle/>
          <a:p>
            <a:r>
              <a:rPr lang="en-US" dirty="0"/>
              <a:t>Viruses</a:t>
            </a:r>
          </a:p>
        </p:txBody>
      </p:sp>
      <p:sp>
        <p:nvSpPr>
          <p:cNvPr id="3" name="Text Placeholder 2">
            <a:extLst>
              <a:ext uri="{FF2B5EF4-FFF2-40B4-BE49-F238E27FC236}">
                <a16:creationId xmlns:a16="http://schemas.microsoft.com/office/drawing/2014/main" id="{A2A16BF7-17C7-D7F0-1F14-B148E180FF63}"/>
              </a:ext>
            </a:extLst>
          </p:cNvPr>
          <p:cNvSpPr>
            <a:spLocks noGrp="1"/>
          </p:cNvSpPr>
          <p:nvPr>
            <p:ph type="body" sz="quarter" idx="52"/>
          </p:nvPr>
        </p:nvSpPr>
        <p:spPr/>
        <p:txBody>
          <a:bodyPr/>
          <a:lstStyle/>
          <a:p>
            <a:r>
              <a:rPr lang="en-IN" dirty="0"/>
              <a:t>Some Major Types Of Viruses : </a:t>
            </a:r>
          </a:p>
        </p:txBody>
      </p:sp>
      <p:sp>
        <p:nvSpPr>
          <p:cNvPr id="4" name="Text Placeholder 3">
            <a:extLst>
              <a:ext uri="{FF2B5EF4-FFF2-40B4-BE49-F238E27FC236}">
                <a16:creationId xmlns:a16="http://schemas.microsoft.com/office/drawing/2014/main" id="{2849564F-5D1B-0D28-8333-401A4281497E}"/>
              </a:ext>
            </a:extLst>
          </p:cNvPr>
          <p:cNvSpPr>
            <a:spLocks noGrp="1"/>
          </p:cNvSpPr>
          <p:nvPr>
            <p:ph type="body" sz="quarter" idx="53"/>
          </p:nvPr>
        </p:nvSpPr>
        <p:spPr/>
        <p:txBody>
          <a:bodyPr/>
          <a:lstStyle/>
          <a:p>
            <a:pPr marL="342900" indent="-342900">
              <a:buAutoNum type="arabicPeriod"/>
            </a:pPr>
            <a:r>
              <a:rPr lang="en-IN" sz="1600" dirty="0"/>
              <a:t>Boot Sector Virus</a:t>
            </a:r>
          </a:p>
          <a:p>
            <a:pPr marL="342900" indent="-342900">
              <a:buAutoNum type="arabicPeriod"/>
            </a:pPr>
            <a:r>
              <a:rPr lang="en-IN" sz="1600" dirty="0"/>
              <a:t>Direct Action Virus</a:t>
            </a:r>
          </a:p>
          <a:p>
            <a:pPr marL="342900" indent="-342900">
              <a:buAutoNum type="arabicPeriod"/>
            </a:pPr>
            <a:r>
              <a:rPr lang="en-IN" sz="1600" dirty="0"/>
              <a:t>Multipartite Virus</a:t>
            </a:r>
          </a:p>
          <a:p>
            <a:pPr marL="342900" indent="-342900">
              <a:buAutoNum type="arabicPeriod"/>
            </a:pPr>
            <a:r>
              <a:rPr lang="en-IN" sz="1600" dirty="0"/>
              <a:t>Polymorphic Virus</a:t>
            </a:r>
          </a:p>
          <a:p>
            <a:pPr marL="342900" indent="-342900">
              <a:buAutoNum type="arabicPeriod"/>
            </a:pPr>
            <a:r>
              <a:rPr lang="en-IN" sz="1600" dirty="0"/>
              <a:t>Resident Virus</a:t>
            </a:r>
          </a:p>
          <a:p>
            <a:pPr marL="342900" indent="-342900">
              <a:buAutoNum type="arabicPeriod"/>
            </a:pPr>
            <a:r>
              <a:rPr lang="en-IN" sz="1600" dirty="0"/>
              <a:t>File Infector Virus</a:t>
            </a:r>
          </a:p>
        </p:txBody>
      </p:sp>
      <p:pic>
        <p:nvPicPr>
          <p:cNvPr id="8" name="Picture Placeholder 7">
            <a:extLst>
              <a:ext uri="{FF2B5EF4-FFF2-40B4-BE49-F238E27FC236}">
                <a16:creationId xmlns:a16="http://schemas.microsoft.com/office/drawing/2014/main" id="{C9ACEBF3-6C35-B9CA-EDAD-698F506EE21E}"/>
              </a:ext>
            </a:extLst>
          </p:cNvPr>
          <p:cNvPicPr>
            <a:picLocks noGrp="1" noChangeAspect="1"/>
          </p:cNvPicPr>
          <p:nvPr>
            <p:ph type="pic" sz="quarter" idx="51"/>
          </p:nvPr>
        </p:nvPicPr>
        <p:blipFill>
          <a:blip r:embed="rId2"/>
          <a:srcRect l="19373" r="19373"/>
          <a:stretch>
            <a:fillRect/>
          </a:stretch>
        </p:blipFill>
        <p:spPr/>
      </p:pic>
    </p:spTree>
    <p:extLst>
      <p:ext uri="{BB962C8B-B14F-4D97-AF65-F5344CB8AC3E}">
        <p14:creationId xmlns:p14="http://schemas.microsoft.com/office/powerpoint/2010/main" val="2478079616"/>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p:txBody>
          <a:bodyPr/>
          <a:lstStyle/>
          <a:p>
            <a:r>
              <a:rPr lang="en-US" dirty="0"/>
              <a:t>The Most Common Malicious Program</a:t>
            </a:r>
          </a:p>
        </p:txBody>
      </p:sp>
      <p:graphicFrame>
        <p:nvGraphicFramePr>
          <p:cNvPr id="14" name="Chart Placeholder 13" descr="Bar chart">
            <a:extLst>
              <a:ext uri="{FF2B5EF4-FFF2-40B4-BE49-F238E27FC236}">
                <a16:creationId xmlns:a16="http://schemas.microsoft.com/office/drawing/2014/main" id="{B7C287C2-FD80-40E0-BEEE-ABC91A81663B}"/>
              </a:ext>
            </a:extLst>
          </p:cNvPr>
          <p:cNvGraphicFramePr>
            <a:graphicFrameLocks noGrp="1"/>
          </p:cNvGraphicFramePr>
          <p:nvPr>
            <p:ph type="chart" sz="quarter" idx="27"/>
            <p:extLst>
              <p:ext uri="{D42A27DB-BD31-4B8C-83A1-F6EECF244321}">
                <p14:modId xmlns:p14="http://schemas.microsoft.com/office/powerpoint/2010/main" val="3968700897"/>
              </p:ext>
            </p:extLst>
          </p:nvPr>
        </p:nvGraphicFramePr>
        <p:xfrm>
          <a:off x="587375" y="1622425"/>
          <a:ext cx="10890250" cy="4156075"/>
        </p:xfrm>
        <a:graphic>
          <a:graphicData uri="http://schemas.openxmlformats.org/drawingml/2006/chart">
            <c:chart xmlns:c="http://schemas.openxmlformats.org/drawingml/2006/chart" xmlns:r="http://schemas.openxmlformats.org/officeDocument/2006/relationships" r:id="rId2"/>
          </a:graphicData>
        </a:graphic>
      </p:graphicFrame>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15D16185-55D3-A290-727A-4996BB9F0A9F}"/>
              </a:ext>
            </a:extLst>
          </p:cNvPr>
          <p:cNvSpPr>
            <a:spLocks noGrp="1"/>
          </p:cNvSpPr>
          <p:nvPr>
            <p:ph type="ftr" sz="quarter" idx="28"/>
          </p:nvPr>
        </p:nvSpPr>
        <p:spPr/>
        <p:txBody>
          <a:bodyPr/>
          <a:lstStyle/>
          <a:p>
            <a:r>
              <a:rPr lang="en-US" noProof="0" dirty="0"/>
              <a:t>Most Common Malicious Program</a:t>
            </a:r>
          </a:p>
        </p:txBody>
      </p:sp>
    </p:spTree>
    <p:extLst>
      <p:ext uri="{BB962C8B-B14F-4D97-AF65-F5344CB8AC3E}">
        <p14:creationId xmlns:p14="http://schemas.microsoft.com/office/powerpoint/2010/main" val="1640288181"/>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5999" y="827706"/>
            <a:ext cx="4518122" cy="646373"/>
          </a:xfrm>
        </p:spPr>
        <p:txBody>
          <a:bodyPr/>
          <a:lstStyle/>
          <a:p>
            <a:r>
              <a:rPr lang="en-US" dirty="0"/>
              <a:t>What are Antivirus Software</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095999" y="1780674"/>
            <a:ext cx="4672693" cy="4350619"/>
          </a:xfrm>
        </p:spPr>
        <p:txBody>
          <a:bodyPr/>
          <a:lstStyle/>
          <a:p>
            <a:r>
              <a:rPr lang="en-US" sz="1800" dirty="0">
                <a:solidFill>
                  <a:schemeClr val="bg1"/>
                </a:solidFill>
              </a:rPr>
              <a:t>Antivirus Software is a class of applications that protect computers and remove malicious software or code designed to damage computers or data. </a:t>
            </a:r>
          </a:p>
          <a:p>
            <a:r>
              <a:rPr lang="en-US" sz="1800" dirty="0">
                <a:solidFill>
                  <a:schemeClr val="bg1"/>
                </a:solidFill>
              </a:rPr>
              <a:t>Once installed, most antivirus software runs automatically in the background to provide real time protection against virus attacks.</a:t>
            </a:r>
          </a:p>
          <a:p>
            <a:r>
              <a:rPr lang="en-US" sz="1800" dirty="0">
                <a:solidFill>
                  <a:schemeClr val="bg1"/>
                </a:solidFill>
              </a:rPr>
              <a:t>Comprehensive Virus Protection Programs help protect your files and hardware from malware such as worms, trojan horses and spyware and may also offer additional protection such as customizable firewalls and website blocking.</a:t>
            </a:r>
          </a:p>
        </p:txBody>
      </p:sp>
      <p:sp>
        <p:nvSpPr>
          <p:cNvPr id="4" name="Footer Placeholder 3">
            <a:extLst>
              <a:ext uri="{FF2B5EF4-FFF2-40B4-BE49-F238E27FC236}">
                <a16:creationId xmlns:a16="http://schemas.microsoft.com/office/drawing/2014/main" id="{03A6B6FB-DEBA-00AA-0812-B47A64FF054A}"/>
              </a:ext>
            </a:extLst>
          </p:cNvPr>
          <p:cNvSpPr>
            <a:spLocks noGrp="1"/>
          </p:cNvSpPr>
          <p:nvPr>
            <p:ph type="ftr" sz="quarter" idx="30"/>
          </p:nvPr>
        </p:nvSpPr>
        <p:spPr/>
        <p:txBody>
          <a:bodyPr/>
          <a:lstStyle/>
          <a:p>
            <a:r>
              <a:rPr lang="en-US" noProof="0" dirty="0"/>
              <a:t>Antivirus Software</a:t>
            </a:r>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2955924"/>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545A8079-0FE7-BD36-1945-798F5B505E13}"/>
              </a:ext>
            </a:extLst>
          </p:cNvPr>
          <p:cNvSpPr>
            <a:spLocks noGrp="1"/>
          </p:cNvSpPr>
          <p:nvPr>
            <p:ph type="body" sz="quarter" idx="50"/>
          </p:nvPr>
        </p:nvSpPr>
        <p:spPr>
          <a:xfrm>
            <a:off x="7609447" y="2769106"/>
            <a:ext cx="1867186" cy="2471878"/>
          </a:xfrm>
        </p:spPr>
        <p:txBody>
          <a:bodyPr/>
          <a:lstStyle/>
          <a:p>
            <a:pPr algn="l"/>
            <a:r>
              <a:rPr lang="en-IN" sz="1800" dirty="0"/>
              <a:t>Examples :</a:t>
            </a:r>
          </a:p>
          <a:p>
            <a:pPr marL="342900" indent="-342900" algn="l">
              <a:buAutoNum type="arabicPeriod"/>
            </a:pPr>
            <a:r>
              <a:rPr lang="en-IN" sz="1800" dirty="0"/>
              <a:t>Norton 360</a:t>
            </a:r>
          </a:p>
          <a:p>
            <a:pPr marL="342900" indent="-342900" algn="l">
              <a:buAutoNum type="arabicPeriod"/>
            </a:pPr>
            <a:r>
              <a:rPr lang="en-IN" sz="1800" dirty="0"/>
              <a:t>McAfee</a:t>
            </a:r>
          </a:p>
          <a:p>
            <a:pPr marL="342900" indent="-342900" algn="l">
              <a:buAutoNum type="arabicPeriod"/>
            </a:pPr>
            <a:r>
              <a:rPr lang="en-IN" sz="1800" dirty="0"/>
              <a:t>Kaspersky</a:t>
            </a:r>
          </a:p>
          <a:p>
            <a:pPr marL="342900" indent="-342900" algn="l">
              <a:buAutoNum type="arabicPeriod"/>
            </a:pPr>
            <a:r>
              <a:rPr lang="en-IN" sz="1800" dirty="0"/>
              <a:t>ESET</a:t>
            </a:r>
          </a:p>
          <a:p>
            <a:pPr marL="342900" indent="-342900" algn="l">
              <a:buAutoNum type="arabicPeriod"/>
            </a:pPr>
            <a:r>
              <a:rPr lang="en-IN" sz="1800" dirty="0"/>
              <a:t>Webroot</a:t>
            </a:r>
          </a:p>
        </p:txBody>
      </p:sp>
      <p:sp>
        <p:nvSpPr>
          <p:cNvPr id="2" name="Text Placeholder 1">
            <a:extLst>
              <a:ext uri="{FF2B5EF4-FFF2-40B4-BE49-F238E27FC236}">
                <a16:creationId xmlns:a16="http://schemas.microsoft.com/office/drawing/2014/main" id="{755CE341-681F-BB1A-1B24-2FE3CB62E630}"/>
              </a:ext>
            </a:extLst>
          </p:cNvPr>
          <p:cNvSpPr>
            <a:spLocks noGrp="1"/>
          </p:cNvSpPr>
          <p:nvPr>
            <p:ph type="body" sz="quarter" idx="27"/>
          </p:nvPr>
        </p:nvSpPr>
        <p:spPr>
          <a:xfrm>
            <a:off x="2965383" y="1877145"/>
            <a:ext cx="1865376" cy="866219"/>
          </a:xfrm>
        </p:spPr>
        <p:txBody>
          <a:bodyPr/>
          <a:lstStyle/>
          <a:p>
            <a:r>
              <a:rPr lang="en-IN" dirty="0"/>
              <a:t>Free Antivirus Software</a:t>
            </a:r>
          </a:p>
        </p:txBody>
      </p:sp>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Types Of Antivirus Software</a:t>
            </a:r>
          </a:p>
        </p:txBody>
      </p:sp>
      <p:sp>
        <p:nvSpPr>
          <p:cNvPr id="7" name="Text Placeholder 6">
            <a:extLst>
              <a:ext uri="{FF2B5EF4-FFF2-40B4-BE49-F238E27FC236}">
                <a16:creationId xmlns:a16="http://schemas.microsoft.com/office/drawing/2014/main" id="{4993FEA1-F13E-549E-9501-32298927DBA1}"/>
              </a:ext>
            </a:extLst>
          </p:cNvPr>
          <p:cNvSpPr>
            <a:spLocks noGrp="1"/>
          </p:cNvSpPr>
          <p:nvPr>
            <p:ph type="body" sz="quarter" idx="46"/>
          </p:nvPr>
        </p:nvSpPr>
        <p:spPr>
          <a:xfrm>
            <a:off x="7611257" y="1877146"/>
            <a:ext cx="1865376" cy="866219"/>
          </a:xfrm>
        </p:spPr>
        <p:txBody>
          <a:bodyPr/>
          <a:lstStyle/>
          <a:p>
            <a:r>
              <a:rPr lang="en-IN" dirty="0"/>
              <a:t>Paid Antivirus Software</a:t>
            </a: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54"/>
          </p:nvPr>
        </p:nvSpPr>
        <p:spPr/>
        <p:txBody>
          <a:bodyPr/>
          <a:lstStyle/>
          <a:p>
            <a:r>
              <a:rPr lang="en-US" noProof="0" dirty="0"/>
              <a:t>Free And Paid Antivirus Software</a:t>
            </a:r>
          </a:p>
        </p:txBody>
      </p:sp>
      <p:sp>
        <p:nvSpPr>
          <p:cNvPr id="4" name="Text Placeholder 3">
            <a:extLst>
              <a:ext uri="{FF2B5EF4-FFF2-40B4-BE49-F238E27FC236}">
                <a16:creationId xmlns:a16="http://schemas.microsoft.com/office/drawing/2014/main" id="{A2895DB2-2EA2-D028-252D-B8E187D4EB0E}"/>
              </a:ext>
            </a:extLst>
          </p:cNvPr>
          <p:cNvSpPr>
            <a:spLocks noGrp="1"/>
          </p:cNvSpPr>
          <p:nvPr>
            <p:ph type="body" sz="quarter" idx="32"/>
          </p:nvPr>
        </p:nvSpPr>
        <p:spPr>
          <a:xfrm>
            <a:off x="2965383" y="2776691"/>
            <a:ext cx="1865376" cy="2464293"/>
          </a:xfrm>
        </p:spPr>
        <p:txBody>
          <a:bodyPr/>
          <a:lstStyle/>
          <a:p>
            <a:pPr algn="l"/>
            <a:r>
              <a:rPr lang="en-IN" sz="1800" dirty="0"/>
              <a:t>Examples : </a:t>
            </a:r>
          </a:p>
          <a:p>
            <a:pPr marL="342900" indent="-342900" algn="l">
              <a:buAutoNum type="arabicPeriod"/>
            </a:pPr>
            <a:r>
              <a:rPr lang="en-IN" sz="1800" dirty="0"/>
              <a:t>Avira</a:t>
            </a:r>
          </a:p>
          <a:p>
            <a:pPr marL="342900" indent="-342900" algn="l">
              <a:buAutoNum type="arabicPeriod"/>
            </a:pPr>
            <a:r>
              <a:rPr lang="en-IN" sz="1800" dirty="0"/>
              <a:t>Bitdefender</a:t>
            </a:r>
          </a:p>
          <a:p>
            <a:pPr marL="342900" indent="-342900" algn="l">
              <a:buAutoNum type="arabicPeriod"/>
            </a:pPr>
            <a:r>
              <a:rPr lang="en-IN" sz="1800" dirty="0"/>
              <a:t>Avast</a:t>
            </a:r>
          </a:p>
          <a:p>
            <a:pPr marL="342900" indent="-342900" algn="l">
              <a:buAutoNum type="arabicPeriod"/>
            </a:pPr>
            <a:r>
              <a:rPr lang="en-IN" sz="1800" dirty="0"/>
              <a:t>AVG</a:t>
            </a:r>
          </a:p>
          <a:p>
            <a:pPr marL="342900" indent="-342900" algn="l">
              <a:buAutoNum type="arabicPeriod"/>
            </a:pPr>
            <a:r>
              <a:rPr lang="en-IN" sz="1800" dirty="0"/>
              <a:t>Microsoft Defender</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06040"/>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u="none" strike="noStrike" kern="1200" cap="none" spc="0" normalizeH="0" baseline="0" noProof="0" dirty="0">
              <a:ln>
                <a:noFill/>
              </a:ln>
              <a:solidFill>
                <a:schemeClr val="bg1"/>
              </a:solidFill>
              <a:effectLst/>
              <a:uLnTx/>
              <a:uFillTx/>
            </a:endParaRPr>
          </a:p>
        </p:txBody>
      </p:sp>
      <p:pic>
        <p:nvPicPr>
          <p:cNvPr id="17" name="Graphic 16" descr="Transfer">
            <a:extLst>
              <a:ext uri="{FF2B5EF4-FFF2-40B4-BE49-F238E27FC236}">
                <a16:creationId xmlns:a16="http://schemas.microsoft.com/office/drawing/2014/main" id="{D6326B52-9067-40A9-80B9-CC90D58980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2971800"/>
            <a:ext cx="914400" cy="914400"/>
          </a:xfrm>
          <a:prstGeom prst="rect">
            <a:avLst/>
          </a:prstGeom>
        </p:spPr>
      </p:pic>
      <p:sp>
        <p:nvSpPr>
          <p:cNvPr id="32" name="Hexagon 31">
            <a:extLst>
              <a:ext uri="{FF2B5EF4-FFF2-40B4-BE49-F238E27FC236}">
                <a16:creationId xmlns:a16="http://schemas.microsoft.com/office/drawing/2014/main" id="{359C5F81-C77F-055F-CB05-B3878D7FE170}"/>
              </a:ext>
            </a:extLst>
          </p:cNvPr>
          <p:cNvSpPr/>
          <p:nvPr/>
        </p:nvSpPr>
        <p:spPr>
          <a:xfrm>
            <a:off x="750771" y="1347537"/>
            <a:ext cx="1713296" cy="1549667"/>
          </a:xfrm>
          <a:prstGeom prst="hexagon">
            <a:avLst/>
          </a:prstGeom>
          <a:solidFill>
            <a:srgbClr val="D844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Hexagon 33">
            <a:extLst>
              <a:ext uri="{FF2B5EF4-FFF2-40B4-BE49-F238E27FC236}">
                <a16:creationId xmlns:a16="http://schemas.microsoft.com/office/drawing/2014/main" id="{65B4EF02-137F-9D3C-3AC5-372E532DA67A}"/>
              </a:ext>
            </a:extLst>
          </p:cNvPr>
          <p:cNvSpPr/>
          <p:nvPr/>
        </p:nvSpPr>
        <p:spPr>
          <a:xfrm>
            <a:off x="827773" y="2788723"/>
            <a:ext cx="789272" cy="654518"/>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6021298"/>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r>
              <a:rPr lang="en-US" dirty="0"/>
              <a:t>Popular Antivirus Software</a:t>
            </a:r>
          </a:p>
        </p:txBody>
      </p:sp>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p:txBody>
          <a:bodyPr/>
          <a:lstStyle/>
          <a:p>
            <a:r>
              <a:rPr lang="en-US" dirty="0"/>
              <a:t>Avast</a:t>
            </a:r>
          </a:p>
        </p:txBody>
      </p:sp>
      <p:sp>
        <p:nvSpPr>
          <p:cNvPr id="5" name="Text Placeholder 4">
            <a:extLst>
              <a:ext uri="{FF2B5EF4-FFF2-40B4-BE49-F238E27FC236}">
                <a16:creationId xmlns:a16="http://schemas.microsoft.com/office/drawing/2014/main" id="{E527BA33-7687-746F-7A99-5769ACAA19DD}"/>
              </a:ext>
            </a:extLst>
          </p:cNvPr>
          <p:cNvSpPr>
            <a:spLocks noGrp="1"/>
          </p:cNvSpPr>
          <p:nvPr>
            <p:ph type="body" sz="quarter" idx="28"/>
          </p:nvPr>
        </p:nvSpPr>
        <p:spPr/>
        <p:txBody>
          <a:bodyPr/>
          <a:lstStyle/>
          <a:p>
            <a:r>
              <a:rPr lang="en-US" dirty="0"/>
              <a:t>Free</a:t>
            </a:r>
          </a:p>
        </p:txBody>
      </p:sp>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p:txBody>
          <a:bodyPr/>
          <a:lstStyle/>
          <a:p>
            <a:r>
              <a:rPr lang="en-US" dirty="0"/>
              <a:t>Norton 360</a:t>
            </a:r>
          </a:p>
        </p:txBody>
      </p:sp>
      <p:sp>
        <p:nvSpPr>
          <p:cNvPr id="12" name="Text Placeholder 11">
            <a:extLst>
              <a:ext uri="{FF2B5EF4-FFF2-40B4-BE49-F238E27FC236}">
                <a16:creationId xmlns:a16="http://schemas.microsoft.com/office/drawing/2014/main" id="{B673DA38-7DA2-CC40-82FC-BFB56BC10FC1}"/>
              </a:ext>
            </a:extLst>
          </p:cNvPr>
          <p:cNvSpPr>
            <a:spLocks noGrp="1"/>
          </p:cNvSpPr>
          <p:nvPr>
            <p:ph type="body" sz="quarter" idx="55"/>
          </p:nvPr>
        </p:nvSpPr>
        <p:spPr/>
        <p:txBody>
          <a:bodyPr/>
          <a:lstStyle/>
          <a:p>
            <a:r>
              <a:rPr lang="en-US" dirty="0"/>
              <a:t>Paid</a:t>
            </a:r>
          </a:p>
        </p:txBody>
      </p:sp>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p:txBody>
          <a:bodyPr/>
          <a:lstStyle/>
          <a:p>
            <a:r>
              <a:rPr lang="en-US" dirty="0"/>
              <a:t>McAfee</a:t>
            </a:r>
          </a:p>
        </p:txBody>
      </p:sp>
      <p:sp>
        <p:nvSpPr>
          <p:cNvPr id="24" name="Text Placeholder 23">
            <a:extLst>
              <a:ext uri="{FF2B5EF4-FFF2-40B4-BE49-F238E27FC236}">
                <a16:creationId xmlns:a16="http://schemas.microsoft.com/office/drawing/2014/main" id="{517DFAED-4F69-372D-790F-14ABD197D926}"/>
              </a:ext>
            </a:extLst>
          </p:cNvPr>
          <p:cNvSpPr>
            <a:spLocks noGrp="1"/>
          </p:cNvSpPr>
          <p:nvPr>
            <p:ph type="body" sz="quarter" idx="53"/>
          </p:nvPr>
        </p:nvSpPr>
        <p:spPr/>
        <p:txBody>
          <a:bodyPr/>
          <a:lstStyle/>
          <a:p>
            <a:r>
              <a:rPr lang="en-US" dirty="0"/>
              <a:t>Paid</a:t>
            </a:r>
          </a:p>
        </p:txBody>
      </p:sp>
      <p:sp>
        <p:nvSpPr>
          <p:cNvPr id="26" name="Text Placeholder 25">
            <a:extLst>
              <a:ext uri="{FF2B5EF4-FFF2-40B4-BE49-F238E27FC236}">
                <a16:creationId xmlns:a16="http://schemas.microsoft.com/office/drawing/2014/main" id="{D32E8129-4557-FB4F-128A-16770815B5B8}"/>
              </a:ext>
            </a:extLst>
          </p:cNvPr>
          <p:cNvSpPr>
            <a:spLocks noGrp="1"/>
          </p:cNvSpPr>
          <p:nvPr>
            <p:ph type="body" sz="quarter" idx="56"/>
          </p:nvPr>
        </p:nvSpPr>
        <p:spPr/>
        <p:txBody>
          <a:bodyPr/>
          <a:lstStyle/>
          <a:p>
            <a:r>
              <a:rPr lang="en-US" dirty="0"/>
              <a:t>AVG</a:t>
            </a:r>
          </a:p>
        </p:txBody>
      </p:sp>
      <p:sp>
        <p:nvSpPr>
          <p:cNvPr id="30" name="Text Placeholder 29">
            <a:extLst>
              <a:ext uri="{FF2B5EF4-FFF2-40B4-BE49-F238E27FC236}">
                <a16:creationId xmlns:a16="http://schemas.microsoft.com/office/drawing/2014/main" id="{78DDF0BA-462B-C044-14AF-F2FD2BFBAE3B}"/>
              </a:ext>
            </a:extLst>
          </p:cNvPr>
          <p:cNvSpPr>
            <a:spLocks noGrp="1"/>
          </p:cNvSpPr>
          <p:nvPr>
            <p:ph type="body" sz="quarter" idx="57"/>
          </p:nvPr>
        </p:nvSpPr>
        <p:spPr/>
        <p:txBody>
          <a:bodyPr/>
          <a:lstStyle/>
          <a:p>
            <a:r>
              <a:rPr lang="en-US" dirty="0"/>
              <a:t>Free</a:t>
            </a:r>
          </a:p>
        </p:txBody>
      </p:sp>
      <p:sp>
        <p:nvSpPr>
          <p:cNvPr id="17" name="Slide Number Placeholder 13">
            <a:extLst>
              <a:ext uri="{FF2B5EF4-FFF2-40B4-BE49-F238E27FC236}">
                <a16:creationId xmlns:a16="http://schemas.microsoft.com/office/drawing/2014/main" id="{9A322C9A-4C29-F80C-A85F-70A864549ADA}"/>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u="none" strike="noStrike" kern="1200" cap="none" spc="0" normalizeH="0" baseline="0" noProof="0" dirty="0">
              <a:ln>
                <a:noFill/>
              </a:ln>
              <a:solidFill>
                <a:schemeClr val="bg1"/>
              </a:solidFill>
              <a:effectLst/>
              <a:uLnTx/>
              <a:uFillTx/>
            </a:endParaRPr>
          </a:p>
        </p:txBody>
      </p:sp>
      <p:sp>
        <p:nvSpPr>
          <p:cNvPr id="6" name="Footer Placeholder 5">
            <a:extLst>
              <a:ext uri="{FF2B5EF4-FFF2-40B4-BE49-F238E27FC236}">
                <a16:creationId xmlns:a16="http://schemas.microsoft.com/office/drawing/2014/main" id="{CFCEC6B0-3600-28A0-E10B-B1F4C99B1E33}"/>
              </a:ext>
            </a:extLst>
          </p:cNvPr>
          <p:cNvSpPr>
            <a:spLocks noGrp="1"/>
          </p:cNvSpPr>
          <p:nvPr>
            <p:ph type="ftr" sz="quarter" idx="58"/>
          </p:nvPr>
        </p:nvSpPr>
        <p:spPr/>
        <p:txBody>
          <a:bodyPr/>
          <a:lstStyle/>
          <a:p>
            <a:r>
              <a:rPr lang="en-US" noProof="0" dirty="0"/>
              <a:t>Popular Antivirus Software</a:t>
            </a:r>
          </a:p>
        </p:txBody>
      </p:sp>
      <p:pic>
        <p:nvPicPr>
          <p:cNvPr id="14" name="Picture Placeholder 13">
            <a:extLst>
              <a:ext uri="{FF2B5EF4-FFF2-40B4-BE49-F238E27FC236}">
                <a16:creationId xmlns:a16="http://schemas.microsoft.com/office/drawing/2014/main" id="{A43F6853-4E97-5C9A-4B9B-A1485FB2A501}"/>
              </a:ext>
            </a:extLst>
          </p:cNvPr>
          <p:cNvPicPr>
            <a:picLocks noGrp="1" noChangeAspect="1"/>
          </p:cNvPicPr>
          <p:nvPr>
            <p:ph type="pic" sz="quarter" idx="49"/>
          </p:nvPr>
        </p:nvPicPr>
        <p:blipFill>
          <a:blip r:embed="rId3"/>
          <a:srcRect l="18317" r="18317"/>
          <a:stretch>
            <a:fillRect/>
          </a:stretch>
        </p:blipFill>
        <p:spPr/>
      </p:pic>
      <p:pic>
        <p:nvPicPr>
          <p:cNvPr id="38" name="Picture Placeholder 37">
            <a:extLst>
              <a:ext uri="{FF2B5EF4-FFF2-40B4-BE49-F238E27FC236}">
                <a16:creationId xmlns:a16="http://schemas.microsoft.com/office/drawing/2014/main" id="{D7282B8D-18C3-ACA7-DC0A-740B844A388F}"/>
              </a:ext>
            </a:extLst>
          </p:cNvPr>
          <p:cNvPicPr>
            <a:picLocks noGrp="1" noChangeAspect="1"/>
          </p:cNvPicPr>
          <p:nvPr>
            <p:ph type="pic" sz="quarter" idx="48"/>
          </p:nvPr>
        </p:nvPicPr>
        <p:blipFill>
          <a:blip r:embed="rId4"/>
          <a:srcRect l="18306" r="18306"/>
          <a:stretch>
            <a:fillRect/>
          </a:stretch>
        </p:blipFill>
        <p:spPr/>
      </p:pic>
      <p:pic>
        <p:nvPicPr>
          <p:cNvPr id="50" name="Picture Placeholder 49">
            <a:extLst>
              <a:ext uri="{FF2B5EF4-FFF2-40B4-BE49-F238E27FC236}">
                <a16:creationId xmlns:a16="http://schemas.microsoft.com/office/drawing/2014/main" id="{1CB873C6-EB37-CB52-FC68-8A6BBA858DE3}"/>
              </a:ext>
            </a:extLst>
          </p:cNvPr>
          <p:cNvPicPr>
            <a:picLocks noGrp="1" noChangeAspect="1"/>
          </p:cNvPicPr>
          <p:nvPr>
            <p:ph type="pic" sz="quarter" idx="50"/>
          </p:nvPr>
        </p:nvPicPr>
        <p:blipFill>
          <a:blip r:embed="rId5"/>
          <a:srcRect t="5630" b="5630"/>
          <a:stretch>
            <a:fillRect/>
          </a:stretch>
        </p:blipFill>
        <p:spPr/>
      </p:pic>
      <p:pic>
        <p:nvPicPr>
          <p:cNvPr id="60" name="Picture Placeholder 59">
            <a:extLst>
              <a:ext uri="{FF2B5EF4-FFF2-40B4-BE49-F238E27FC236}">
                <a16:creationId xmlns:a16="http://schemas.microsoft.com/office/drawing/2014/main" id="{693206A9-2C27-F54E-721A-AAB2E397F598}"/>
              </a:ext>
            </a:extLst>
          </p:cNvPr>
          <p:cNvPicPr>
            <a:picLocks noGrp="1" noChangeAspect="1"/>
          </p:cNvPicPr>
          <p:nvPr>
            <p:ph type="pic" sz="quarter" idx="51"/>
          </p:nvPr>
        </p:nvPicPr>
        <p:blipFill>
          <a:blip r:embed="rId6"/>
          <a:srcRect t="5600" b="5600"/>
          <a:stretch>
            <a:fillRect/>
          </a:stretch>
        </p:blipFill>
        <p:spPr/>
      </p:pic>
    </p:spTree>
    <p:extLst>
      <p:ext uri="{BB962C8B-B14F-4D97-AF65-F5344CB8AC3E}">
        <p14:creationId xmlns:p14="http://schemas.microsoft.com/office/powerpoint/2010/main" val="2107888131"/>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Working Methods Of Antivirus Software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Signature Based Tools</a:t>
            </a:r>
          </a:p>
        </p:txBody>
      </p:sp>
      <p:sp>
        <p:nvSpPr>
          <p:cNvPr id="16" name="文本占位符 15">
            <a:extLst>
              <a:ext uri="{FF2B5EF4-FFF2-40B4-BE49-F238E27FC236}">
                <a16:creationId xmlns:a16="http://schemas.microsoft.com/office/drawing/2014/main" id="{7BD10CEB-2241-4246-B0F4-96E0DB642C4C}"/>
              </a:ext>
            </a:extLst>
          </p:cNvPr>
          <p:cNvSpPr>
            <a:spLocks noGrp="1"/>
          </p:cNvSpPr>
          <p:nvPr>
            <p:ph type="body" sz="quarter" idx="28"/>
          </p:nvPr>
        </p:nvSpPr>
        <p:spPr>
          <a:xfrm>
            <a:off x="1507136" y="4441738"/>
            <a:ext cx="1877575" cy="506399"/>
          </a:xfrm>
        </p:spPr>
        <p:txBody>
          <a:bodyPr/>
          <a:lstStyle/>
          <a:p>
            <a:r>
              <a:rPr lang="en-IN" altLang="zh-CN" dirty="0"/>
              <a:t>Searches for Virus Signatures</a:t>
            </a:r>
            <a:endParaRPr lang="zh-CN" altLang="en-US"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Heuristics</a:t>
            </a:r>
          </a:p>
        </p:txBody>
      </p:sp>
      <p:sp>
        <p:nvSpPr>
          <p:cNvPr id="19" name="文本占位符 18">
            <a:extLst>
              <a:ext uri="{FF2B5EF4-FFF2-40B4-BE49-F238E27FC236}">
                <a16:creationId xmlns:a16="http://schemas.microsoft.com/office/drawing/2014/main" id="{78038ACE-740A-4AE7-A0B3-BEEA90495BDD}"/>
              </a:ext>
            </a:extLst>
          </p:cNvPr>
          <p:cNvSpPr>
            <a:spLocks noGrp="1"/>
          </p:cNvSpPr>
          <p:nvPr>
            <p:ph type="body" sz="quarter" idx="39"/>
          </p:nvPr>
        </p:nvSpPr>
        <p:spPr>
          <a:xfrm>
            <a:off x="3889942" y="2937719"/>
            <a:ext cx="1877575" cy="739132"/>
          </a:xfrm>
        </p:spPr>
        <p:txBody>
          <a:bodyPr/>
          <a:lstStyle/>
          <a:p>
            <a:pPr lvl="0"/>
            <a:r>
              <a:rPr lang="en-US" altLang="zh-CN" noProof="0" dirty="0"/>
              <a:t>Used to detect single Virus having ability to change into variants.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Root Kit Detection</a:t>
            </a:r>
          </a:p>
        </p:txBody>
      </p:sp>
      <p:sp>
        <p:nvSpPr>
          <p:cNvPr id="21" name="文本占位符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IN" altLang="zh-CN" dirty="0"/>
              <a:t>Detect Root Kit malware</a:t>
            </a:r>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t>Real Time Protection</a:t>
            </a:r>
          </a:p>
        </p:txBody>
      </p:sp>
      <p:sp>
        <p:nvSpPr>
          <p:cNvPr id="23" name="文本占位符 22">
            <a:extLst>
              <a:ext uri="{FF2B5EF4-FFF2-40B4-BE49-F238E27FC236}">
                <a16:creationId xmlns:a16="http://schemas.microsoft.com/office/drawing/2014/main" id="{4EF68FE0-ADE3-4AB5-AC04-6C029B601AB2}"/>
              </a:ext>
            </a:extLst>
          </p:cNvPr>
          <p:cNvSpPr>
            <a:spLocks noGrp="1"/>
          </p:cNvSpPr>
          <p:nvPr>
            <p:ph type="body" sz="quarter" idx="43"/>
          </p:nvPr>
        </p:nvSpPr>
        <p:spPr>
          <a:xfrm>
            <a:off x="7501941" y="5051157"/>
            <a:ext cx="1877575" cy="772127"/>
          </a:xfrm>
        </p:spPr>
        <p:txBody>
          <a:bodyPr/>
          <a:lstStyle/>
          <a:p>
            <a:r>
              <a:rPr lang="en-IN" altLang="zh-CN" dirty="0"/>
              <a:t>Helps in Background Guard, Auto protect, Website Testing</a:t>
            </a:r>
            <a:endParaRPr lang="zh-CN" altLang="en-US"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Customizable Firewalls</a:t>
            </a:r>
          </a:p>
        </p:txBody>
      </p:sp>
      <p:sp>
        <p:nvSpPr>
          <p:cNvPr id="25" name="文本占位符 24">
            <a:extLst>
              <a:ext uri="{FF2B5EF4-FFF2-40B4-BE49-F238E27FC236}">
                <a16:creationId xmlns:a16="http://schemas.microsoft.com/office/drawing/2014/main" id="{5140B95D-A59E-4E6C-BF07-5DD5E0E818A0}"/>
              </a:ext>
            </a:extLst>
          </p:cNvPr>
          <p:cNvSpPr>
            <a:spLocks noGrp="1"/>
          </p:cNvSpPr>
          <p:nvPr>
            <p:ph type="body" sz="quarter" idx="45"/>
          </p:nvPr>
        </p:nvSpPr>
        <p:spPr>
          <a:xfrm>
            <a:off x="8734718" y="2937719"/>
            <a:ext cx="1877575" cy="854635"/>
          </a:xfrm>
        </p:spPr>
        <p:txBody>
          <a:bodyPr/>
          <a:lstStyle/>
          <a:p>
            <a:r>
              <a:rPr lang="en-IN" altLang="zh-CN" dirty="0"/>
              <a:t>Detect unusual web activity and filter harmful online actions</a:t>
            </a:r>
            <a:endParaRPr lang="zh-CN" altLang="en-US" dirty="0"/>
          </a:p>
        </p:txBody>
      </p:sp>
      <p:sp>
        <p:nvSpPr>
          <p:cNvPr id="4" name="Footer Placeholder 3">
            <a:extLst>
              <a:ext uri="{FF2B5EF4-FFF2-40B4-BE49-F238E27FC236}">
                <a16:creationId xmlns:a16="http://schemas.microsoft.com/office/drawing/2014/main" id="{D0B7C211-AD9C-8CEC-B456-8FA0021960A9}"/>
              </a:ext>
            </a:extLst>
          </p:cNvPr>
          <p:cNvSpPr>
            <a:spLocks noGrp="1"/>
          </p:cNvSpPr>
          <p:nvPr>
            <p:ph type="ftr" sz="quarter" idx="46"/>
          </p:nvPr>
        </p:nvSpPr>
        <p:spPr/>
        <p:txBody>
          <a:bodyPr/>
          <a:lstStyle/>
          <a:p>
            <a:r>
              <a:rPr lang="en-US" noProof="0" dirty="0"/>
              <a:t>Working Methods of Antivirus Software</a:t>
            </a:r>
          </a:p>
        </p:txBody>
      </p:sp>
    </p:spTree>
    <p:extLst>
      <p:ext uri="{BB962C8B-B14F-4D97-AF65-F5344CB8AC3E}">
        <p14:creationId xmlns:p14="http://schemas.microsoft.com/office/powerpoint/2010/main" val="3760906987"/>
      </p:ext>
    </p:extLst>
  </p:cSld>
  <p:clrMapOvr>
    <a:masterClrMapping/>
  </p:clrMapOvr>
  <mc:AlternateContent xmlns:mc="http://schemas.openxmlformats.org/markup-compatibility/2006">
    <mc:Choice xmlns:p14="http://schemas.microsoft.com/office/powerpoint/2010/main" Requires="p14">
      <p:transition spd="slow" p14:dur="1900">
        <p14:glitter pattern="hexagon"/>
      </p:transition>
    </mc:Choice>
    <mc:Fallback>
      <p:transition spd="slow">
        <p:fade/>
      </p:transition>
    </mc:Fallback>
  </mc:AlternateContent>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A2AE28-B20A-43BD-B938-8C55A179243B}">
  <ds:schemaRefs>
    <ds:schemaRef ds:uri="http://schemas.microsoft.com/office/2006/documentManagement/types"/>
    <ds:schemaRef ds:uri="http://purl.org/dc/terms/"/>
    <ds:schemaRef ds:uri="71af3243-3dd4-4a8d-8c0d-dd76da1f02a5"/>
    <ds:schemaRef ds:uri="http://schemas.microsoft.com/office/2006/metadata/properties"/>
    <ds:schemaRef ds:uri="http://schemas.microsoft.com/office/infopath/2007/PartnerControls"/>
    <ds:schemaRef ds:uri="16c05727-aa75-4e4a-9b5f-8a80a1165891"/>
    <ds:schemaRef ds:uri="230e9df3-be65-4c73-a93b-d1236ebd677e"/>
    <ds:schemaRef ds:uri="http://schemas.openxmlformats.org/package/2006/metadata/core-properties"/>
    <ds:schemaRef ds:uri="http://purl.org/dc/elements/1.1/"/>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D19EC099-CA80-4E7D-B4BF-2970B26F4E55}">
  <ds:schemaRefs>
    <ds:schemaRef ds:uri="http://schemas.microsoft.com/sharepoint/v3/contenttype/forms"/>
  </ds:schemaRefs>
</ds:datastoreItem>
</file>

<file path=customXml/itemProps3.xml><?xml version="1.0" encoding="utf-8"?>
<ds:datastoreItem xmlns:ds="http://schemas.openxmlformats.org/officeDocument/2006/customXml" ds:itemID="{A21E1349-079A-46DA-8C56-B35AC6C117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133</TotalTime>
  <Words>460</Words>
  <Application>Microsoft Office PowerPoint</Application>
  <PresentationFormat>Widescreen</PresentationFormat>
  <Paragraphs>90</Paragraphs>
  <Slides>12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等线</vt:lpstr>
      <vt:lpstr>Abadi</vt:lpstr>
      <vt:lpstr>Arial</vt:lpstr>
      <vt:lpstr>Calibri</vt:lpstr>
      <vt:lpstr>Posterama Text Black</vt:lpstr>
      <vt:lpstr>Posterama Text SemiBold</vt:lpstr>
      <vt:lpstr>Office 主题​​</vt:lpstr>
      <vt:lpstr>Antivirus Software</vt:lpstr>
      <vt:lpstr>Contents</vt:lpstr>
      <vt:lpstr>Introduction</vt:lpstr>
      <vt:lpstr>Viruses</vt:lpstr>
      <vt:lpstr>The Most Common Malicious Program</vt:lpstr>
      <vt:lpstr>What are Antivirus Software</vt:lpstr>
      <vt:lpstr>Types Of Antivirus Software</vt:lpstr>
      <vt:lpstr>Popular Antivirus Software</vt:lpstr>
      <vt:lpstr>Working Methods Of Antivirus Software</vt:lpstr>
      <vt:lpstr>Advantages Of  Antivirus Software :</vt:lpstr>
      <vt:lpstr>Disadvantages Of  Antivirus Software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Antivirus Software</dc:title>
  <dc:creator>aman singh</dc:creator>
  <cp:lastModifiedBy>aman singh</cp:lastModifiedBy>
  <cp:revision>1</cp:revision>
  <dcterms:created xsi:type="dcterms:W3CDTF">2022-12-07T10:56:16Z</dcterms:created>
  <dcterms:modified xsi:type="dcterms:W3CDTF">2022-12-07T13:09:57Z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